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84680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4333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9569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260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16154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496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544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72088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5122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1213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84560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E8E68-FEB5-4E92-8781-C5B314CAA50E}" type="datetimeFigureOut">
              <a:rPr lang="es-EC" smtClean="0"/>
              <a:t>30/1/2018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752EA-C476-4A9A-A3EC-57359C12424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82846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kattiamoranv@gmail.com" TargetMode="External"/><Relationship Id="rId3" Type="http://schemas.openxmlformats.org/officeDocument/2006/relationships/hyperlink" Target="mailto:rcano@dnp.gov.co" TargetMode="External"/><Relationship Id="rId7" Type="http://schemas.openxmlformats.org/officeDocument/2006/relationships/hyperlink" Target="mailto:jairomeza54@gmail.com" TargetMode="External"/><Relationship Id="rId2" Type="http://schemas.openxmlformats.org/officeDocument/2006/relationships/hyperlink" Target="mailto:estibaliz.taboas@pazydesarrollo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mpudiana1956@gmail.com" TargetMode="External"/><Relationship Id="rId5" Type="http://schemas.openxmlformats.org/officeDocument/2006/relationships/hyperlink" Target="mailto:jairodiaz57@hotmail.com" TargetMode="External"/><Relationship Id="rId10" Type="http://schemas.openxmlformats.org/officeDocument/2006/relationships/hyperlink" Target="mailto:npimentel2002@yahoo.es" TargetMode="External"/><Relationship Id="rId4" Type="http://schemas.openxmlformats.org/officeDocument/2006/relationships/hyperlink" Target="mailto:adepas.pacifico@gmail.com" TargetMode="External"/><Relationship Id="rId9" Type="http://schemas.openxmlformats.org/officeDocument/2006/relationships/hyperlink" Target="mailto:ivan_en@yahoo.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93" y="738898"/>
            <a:ext cx="7681446" cy="5111338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755576" y="221975"/>
            <a:ext cx="6245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C" sz="2800" b="1" dirty="0">
                <a:solidFill>
                  <a:schemeClr val="accent5">
                    <a:lumMod val="75000"/>
                  </a:schemeClr>
                </a:solidFill>
                <a:latin typeface="HP Simplified" panose="020B0604020204020204" pitchFamily="34" charset="0"/>
                <a:ea typeface="Gulim" pitchFamily="34" charset="-127"/>
                <a:cs typeface="Kalinga" pitchFamily="34" charset="0"/>
              </a:rPr>
              <a:t>Convenio binacional Colombia- Ecuador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7524304" y="2108028"/>
            <a:ext cx="1032435" cy="1100628"/>
            <a:chOff x="7555000" y="1034613"/>
            <a:chExt cx="1032435" cy="1100628"/>
          </a:xfrm>
        </p:grpSpPr>
        <p:sp>
          <p:nvSpPr>
            <p:cNvPr id="15" name="14 Rectángulo"/>
            <p:cNvSpPr/>
            <p:nvPr/>
          </p:nvSpPr>
          <p:spPr>
            <a:xfrm>
              <a:off x="7555000" y="1034613"/>
              <a:ext cx="1032435" cy="1100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pic>
          <p:nvPicPr>
            <p:cNvPr id="14" name="13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4919" y="1178629"/>
              <a:ext cx="812596" cy="812596"/>
            </a:xfrm>
            <a:prstGeom prst="rect">
              <a:avLst/>
            </a:prstGeom>
          </p:spPr>
        </p:pic>
      </p:grpSp>
      <p:sp>
        <p:nvSpPr>
          <p:cNvPr id="3" name="2 CuadroTexto"/>
          <p:cNvSpPr txBox="1"/>
          <p:nvPr/>
        </p:nvSpPr>
        <p:spPr>
          <a:xfrm>
            <a:off x="4115653" y="593211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solidFill>
                  <a:srgbClr val="AD1D27"/>
                </a:solidFill>
                <a:latin typeface="Agency FB" pitchFamily="34" charset="0"/>
              </a:rPr>
              <a:t>Ecuador - Colombia</a:t>
            </a:r>
          </a:p>
        </p:txBody>
      </p:sp>
      <p:sp>
        <p:nvSpPr>
          <p:cNvPr id="4" name="Elipse 3"/>
          <p:cNvSpPr/>
          <p:nvPr/>
        </p:nvSpPr>
        <p:spPr>
          <a:xfrm>
            <a:off x="395536" y="1308412"/>
            <a:ext cx="4649988" cy="4649988"/>
          </a:xfrm>
          <a:prstGeom prst="ellipse">
            <a:avLst/>
          </a:prstGeom>
          <a:noFill/>
          <a:ln w="3175">
            <a:solidFill>
              <a:schemeClr val="bg1">
                <a:lumMod val="50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pSp>
        <p:nvGrpSpPr>
          <p:cNvPr id="12" name="11 Grupo"/>
          <p:cNvGrpSpPr/>
          <p:nvPr/>
        </p:nvGrpSpPr>
        <p:grpSpPr>
          <a:xfrm>
            <a:off x="1115616" y="5589240"/>
            <a:ext cx="7176502" cy="738664"/>
            <a:chOff x="660914" y="188640"/>
            <a:chExt cx="8200516" cy="738664"/>
          </a:xfrm>
        </p:grpSpPr>
        <p:sp>
          <p:nvSpPr>
            <p:cNvPr id="6" name="5 CuadroTexto"/>
            <p:cNvSpPr txBox="1"/>
            <p:nvPr/>
          </p:nvSpPr>
          <p:spPr>
            <a:xfrm>
              <a:off x="660915" y="188640"/>
              <a:ext cx="8200515" cy="400110"/>
            </a:xfrm>
            <a:prstGeom prst="rect">
              <a:avLst/>
            </a:prstGeom>
            <a:solidFill>
              <a:srgbClr val="AD1D27"/>
            </a:solidFill>
          </p:spPr>
          <p:txBody>
            <a:bodyPr wrap="square" rtlCol="0">
              <a:spAutoFit/>
            </a:bodyPr>
            <a:lstStyle/>
            <a:p>
              <a:r>
                <a:rPr lang="es-EC" sz="2000" dirty="0">
                  <a:solidFill>
                    <a:schemeClr val="bg1"/>
                  </a:solidFill>
                  <a:latin typeface="Agency FB" pitchFamily="34" charset="0"/>
                </a:rPr>
                <a:t>IDENTIFICACIÓN DE UNA PROPUESTA PARA LA CONVOCATORIA DE CONVENIOS AECID 2018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660914" y="527194"/>
              <a:ext cx="3428112" cy="400110"/>
            </a:xfrm>
            <a:prstGeom prst="rect">
              <a:avLst/>
            </a:prstGeom>
            <a:solidFill>
              <a:srgbClr val="AD1D27"/>
            </a:solidFill>
          </p:spPr>
          <p:txBody>
            <a:bodyPr wrap="square" rtlCol="0">
              <a:spAutoFit/>
            </a:bodyPr>
            <a:lstStyle/>
            <a:p>
              <a:r>
                <a:rPr lang="es-EC" sz="2000" dirty="0">
                  <a:solidFill>
                    <a:schemeClr val="bg1"/>
                  </a:solidFill>
                  <a:latin typeface="Agency FB" pitchFamily="34" charset="0"/>
                </a:rPr>
                <a:t>DIRIGIDA A POBLACIÓN FRONTERIZA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4472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694458" y="0"/>
            <a:ext cx="198022" cy="620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12964" y="94900"/>
            <a:ext cx="8532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C" sz="2200" b="1" dirty="0">
                <a:solidFill>
                  <a:schemeClr val="accent5">
                    <a:lumMod val="75000"/>
                  </a:schemeClr>
                </a:solidFill>
                <a:latin typeface="Agency FB" pitchFamily="34" charset="0"/>
                <a:ea typeface="Gulim" pitchFamily="34" charset="-127"/>
                <a:cs typeface="Kalinga" pitchFamily="34" charset="0"/>
              </a:rPr>
              <a:t>Convenio binacional Colombia- Ecuador | Paz y Desarrollo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0" y="989180"/>
            <a:ext cx="7452320" cy="461665"/>
          </a:xfrm>
          <a:prstGeom prst="rect">
            <a:avLst/>
          </a:prstGeom>
          <a:solidFill>
            <a:srgbClr val="AD1D27"/>
          </a:solidFill>
        </p:spPr>
        <p:txBody>
          <a:bodyPr wrap="squar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  <a:latin typeface="Agency FB" pitchFamily="34" charset="0"/>
              </a:rPr>
              <a:t>      Quién propone: </a:t>
            </a:r>
            <a:r>
              <a:rPr lang="es-EC" sz="2400" dirty="0">
                <a:solidFill>
                  <a:schemeClr val="bg1"/>
                </a:solidFill>
                <a:latin typeface="Agency FB" pitchFamily="34" charset="0"/>
              </a:rPr>
              <a:t>Paz y Desarrollo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23528" y="1808237"/>
            <a:ext cx="67371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Organización social para la cooperación y el desarrollo</a:t>
            </a:r>
            <a:r>
              <a:rPr lang="es-EC" sz="2000" spc="20" dirty="0">
                <a:latin typeface="HP Simplified Light" panose="020B0404020204020204" pitchFamily="34" charset="0"/>
                <a:cs typeface="Utsaah" pitchFamily="34" charset="0"/>
              </a:rPr>
              <a:t>, fundada en España en 1991, que trabaja para mejorar de manera sustentable las condiciones de vida y el ejercicio de los derechos humanos, </a:t>
            </a:r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predominando el empoderamiento de hombres y mujeres como motor de desarrollo endógeno</a:t>
            </a:r>
            <a:r>
              <a:rPr lang="es-EC" sz="2000" spc="20" dirty="0">
                <a:latin typeface="HP Simplified Light" panose="020B0404020204020204" pitchFamily="34" charset="0"/>
                <a:cs typeface="Utsaah" pitchFamily="34" charset="0"/>
              </a:rPr>
              <a:t>. </a:t>
            </a:r>
          </a:p>
          <a:p>
            <a:pPr algn="just"/>
            <a:endParaRPr lang="es-EC" sz="2000" spc="20" dirty="0">
              <a:latin typeface="HP Simplified Light" panose="020B0404020204020204" pitchFamily="34" charset="0"/>
              <a:cs typeface="Utsaah" pitchFamily="34" charset="0"/>
            </a:endParaRPr>
          </a:p>
          <a:p>
            <a:pPr algn="just"/>
            <a:r>
              <a:rPr lang="es-EC" sz="2000" spc="20" dirty="0">
                <a:latin typeface="HP Simplified Light" panose="020B0404020204020204" pitchFamily="34" charset="0"/>
                <a:cs typeface="Utsaah" pitchFamily="34" charset="0"/>
              </a:rPr>
              <a:t>En Ecuador trabaja desde el año 2000, siendo la provincia de Esmeraldas una de las zonas donde más se ha concentrado.</a:t>
            </a:r>
            <a:endParaRPr lang="es-EC" sz="2400" spc="20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19672" y="5622339"/>
            <a:ext cx="4104456" cy="830997"/>
          </a:xfrm>
          <a:prstGeom prst="rect">
            <a:avLst/>
          </a:prstGeom>
          <a:noFill/>
          <a:ln>
            <a:solidFill>
              <a:srgbClr val="AD1D2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En Ecuador ha ejecutado más de </a:t>
            </a:r>
            <a:r>
              <a:rPr lang="es-EC" sz="2400" dirty="0">
                <a:solidFill>
                  <a:srgbClr val="AD1D27"/>
                </a:solidFill>
                <a:latin typeface="Agency FB" pitchFamily="34" charset="0"/>
              </a:rPr>
              <a:t>75 proyectos </a:t>
            </a:r>
          </a:p>
          <a:p>
            <a:pPr algn="ctr"/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por un total de más de</a:t>
            </a:r>
            <a:r>
              <a:rPr lang="es-EC" sz="2400" dirty="0">
                <a:solidFill>
                  <a:srgbClr val="AD1D27"/>
                </a:solidFill>
                <a:latin typeface="Agency FB" pitchFamily="34" charset="0"/>
              </a:rPr>
              <a:t> 8 USD millones</a:t>
            </a:r>
            <a:endParaRPr lang="es-EC" sz="2000" dirty="0">
              <a:solidFill>
                <a:srgbClr val="AD1D27"/>
              </a:solidFill>
              <a:latin typeface="Agency FB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619672" y="4653136"/>
            <a:ext cx="4104456" cy="707886"/>
          </a:xfrm>
          <a:prstGeom prst="rect">
            <a:avLst/>
          </a:prstGeom>
          <a:noFill/>
          <a:ln>
            <a:solidFill>
              <a:srgbClr val="AD1D2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Especializada </a:t>
            </a:r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en igualdad de género y derechos de las mujeres </a:t>
            </a:r>
          </a:p>
        </p:txBody>
      </p:sp>
    </p:spTree>
    <p:extLst>
      <p:ext uri="{BB962C8B-B14F-4D97-AF65-F5344CB8AC3E}">
        <p14:creationId xmlns:p14="http://schemas.microsoft.com/office/powerpoint/2010/main" val="325252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694458" y="0"/>
            <a:ext cx="198022" cy="620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12964" y="94900"/>
            <a:ext cx="8532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C" sz="2200" b="1" dirty="0">
                <a:solidFill>
                  <a:schemeClr val="accent5">
                    <a:lumMod val="75000"/>
                  </a:schemeClr>
                </a:solidFill>
                <a:latin typeface="Agency FB" pitchFamily="34" charset="0"/>
                <a:ea typeface="Gulim" pitchFamily="34" charset="-127"/>
                <a:cs typeface="Kalinga" pitchFamily="34" charset="0"/>
              </a:rPr>
              <a:t>Convenio binacional Colombia- Ecuador | Paz y Desarrollo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0" y="989180"/>
            <a:ext cx="7452320" cy="461665"/>
          </a:xfrm>
          <a:prstGeom prst="rect">
            <a:avLst/>
          </a:prstGeom>
          <a:solidFill>
            <a:srgbClr val="AD1D27"/>
          </a:solidFill>
        </p:spPr>
        <p:txBody>
          <a:bodyPr wrap="squar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  <a:latin typeface="Agency FB" pitchFamily="34" charset="0"/>
              </a:rPr>
              <a:t>      La propuesta: </a:t>
            </a:r>
            <a:r>
              <a:rPr lang="es-EC" sz="2400" dirty="0">
                <a:solidFill>
                  <a:schemeClr val="bg1"/>
                </a:solidFill>
                <a:latin typeface="Agency FB" pitchFamily="34" charset="0"/>
              </a:rPr>
              <a:t>Convenio AECID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23528" y="1808237"/>
            <a:ext cx="67371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spc="20" dirty="0">
                <a:latin typeface="HP Simplified Light" panose="020B0404020204020204" pitchFamily="34" charset="0"/>
                <a:cs typeface="Utsaah" pitchFamily="34" charset="0"/>
              </a:rPr>
              <a:t>La Agencia Española de Cooperación para el Desarrollo tiene previsto lanzar en 2018 una convocatoria para financiar convenios. Solo los pueden solicitar ONGD españolas calificadas y </a:t>
            </a:r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permiten financiar intervenciones estratégicas que la Agencia negocia en detalle con las ONGD.</a:t>
            </a:r>
            <a:endParaRPr lang="es-EC" sz="2400" spc="20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4456993"/>
            <a:ext cx="3960440" cy="400110"/>
          </a:xfrm>
          <a:prstGeom prst="rect">
            <a:avLst/>
          </a:prstGeom>
          <a:noFill/>
          <a:ln>
            <a:solidFill>
              <a:srgbClr val="AD1D27"/>
            </a:solidFill>
          </a:ln>
        </p:spPr>
        <p:txBody>
          <a:bodyPr wrap="square" rtlCol="0">
            <a:spAutoFit/>
          </a:bodyPr>
          <a:lstStyle/>
          <a:p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Presupuesto a solicitar: </a:t>
            </a:r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1,5</a:t>
            </a:r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 -</a:t>
            </a:r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2 millones USD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23528" y="3796845"/>
            <a:ext cx="3960440" cy="400110"/>
          </a:xfrm>
          <a:prstGeom prst="rect">
            <a:avLst/>
          </a:prstGeom>
          <a:noFill/>
          <a:ln>
            <a:solidFill>
              <a:srgbClr val="AD1D27"/>
            </a:solidFill>
          </a:ln>
        </p:spPr>
        <p:txBody>
          <a:bodyPr wrap="square" rtlCol="0">
            <a:spAutoFit/>
          </a:bodyPr>
          <a:lstStyle/>
          <a:p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Tiempo ejecución: </a:t>
            </a:r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3-4 años</a:t>
            </a:r>
          </a:p>
        </p:txBody>
      </p:sp>
      <p:sp>
        <p:nvSpPr>
          <p:cNvPr id="10" name="7 CuadroTexto"/>
          <p:cNvSpPr txBox="1"/>
          <p:nvPr/>
        </p:nvSpPr>
        <p:spPr>
          <a:xfrm>
            <a:off x="323528" y="5117141"/>
            <a:ext cx="4968552" cy="1323439"/>
          </a:xfrm>
          <a:prstGeom prst="rect">
            <a:avLst/>
          </a:prstGeom>
          <a:noFill/>
          <a:ln>
            <a:solidFill>
              <a:srgbClr val="AD1D27"/>
            </a:solidFill>
          </a:ln>
        </p:spPr>
        <p:txBody>
          <a:bodyPr wrap="square" rtlCol="0">
            <a:spAutoFit/>
          </a:bodyPr>
          <a:lstStyle/>
          <a:p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Plazos previstos: </a:t>
            </a:r>
          </a:p>
          <a:p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• Marzo</a:t>
            </a:r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: se abre convocatoria para presentar </a:t>
            </a:r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perfil</a:t>
            </a:r>
          </a:p>
          <a:p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• Junio: </a:t>
            </a:r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si la idea es aceptada por AECID en la negociación, se inicia la identificación, que es subvencionada</a:t>
            </a:r>
          </a:p>
        </p:txBody>
      </p:sp>
    </p:spTree>
    <p:extLst>
      <p:ext uri="{BB962C8B-B14F-4D97-AF65-F5344CB8AC3E}">
        <p14:creationId xmlns:p14="http://schemas.microsoft.com/office/powerpoint/2010/main" val="90213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>
            <a:off x="4851905" y="1874093"/>
            <a:ext cx="3492046" cy="5508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latin typeface="Agency FB" pitchFamily="34" charset="0"/>
              </a:rPr>
              <a:t>ORGANIZACIONES SOCIALES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539552" y="1874093"/>
            <a:ext cx="3487604" cy="5416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latin typeface="Agency FB" pitchFamily="34" charset="0"/>
              </a:rPr>
              <a:t>GOBIERNOS LOCALES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4869565" y="4539941"/>
            <a:ext cx="3474386" cy="5638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latin typeface="Agency FB" pitchFamily="34" charset="0"/>
              </a:rPr>
              <a:t>EMPRESAS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0" y="989180"/>
            <a:ext cx="2915816" cy="400110"/>
          </a:xfrm>
          <a:prstGeom prst="rect">
            <a:avLst/>
          </a:prstGeom>
          <a:solidFill>
            <a:srgbClr val="AD1D27"/>
          </a:solidFill>
        </p:spPr>
        <p:txBody>
          <a:bodyPr wrap="square" rtlCol="0">
            <a:spAutoFit/>
          </a:bodyPr>
          <a:lstStyle/>
          <a:p>
            <a:r>
              <a:rPr lang="es-EC" sz="2000" dirty="0">
                <a:solidFill>
                  <a:schemeClr val="bg1"/>
                </a:solidFill>
                <a:latin typeface="Agency FB" pitchFamily="34" charset="0"/>
              </a:rPr>
              <a:t>     Posibles alianzas estratégicas</a:t>
            </a:r>
            <a:endParaRPr lang="es-EC" sz="2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9552" y="2547635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HP Simplified Light" panose="020B0404020204020204" pitchFamily="34" charset="0"/>
                <a:cs typeface="Calibri"/>
              </a:rPr>
              <a:t>▪ </a:t>
            </a:r>
            <a:r>
              <a:rPr lang="es-ES" dirty="0">
                <a:latin typeface="HP Simplified Light" panose="020B0404020204020204" pitchFamily="34" charset="0"/>
                <a:cs typeface="Utsaah" pitchFamily="34" charset="0"/>
              </a:rPr>
              <a:t>Gobiernos provinciales de la Mancomunidad del Norte del Ecuador</a:t>
            </a:r>
          </a:p>
          <a:p>
            <a:r>
              <a:rPr lang="es-EC" dirty="0">
                <a:latin typeface="HP Simplified Light" panose="020B0404020204020204" pitchFamily="34" charset="0"/>
                <a:cs typeface="Calibri"/>
              </a:rPr>
              <a:t>▪ </a:t>
            </a:r>
            <a:r>
              <a:rPr lang="es-ES" dirty="0">
                <a:latin typeface="HP Simplified Light" panose="020B0404020204020204" pitchFamily="34" charset="0"/>
                <a:cs typeface="Utsaah" pitchFamily="34" charset="0"/>
              </a:rPr>
              <a:t>Gobernaciones de Nariño y Putumayo</a:t>
            </a:r>
          </a:p>
          <a:p>
            <a:r>
              <a:rPr lang="es-EC" dirty="0">
                <a:latin typeface="HP Simplified Light" panose="020B0404020204020204" pitchFamily="34" charset="0"/>
                <a:cs typeface="Calibri"/>
              </a:rPr>
              <a:t>▪ </a:t>
            </a:r>
            <a:r>
              <a:rPr lang="es-ES" dirty="0">
                <a:latin typeface="HP Simplified Light" panose="020B0404020204020204" pitchFamily="34" charset="0"/>
                <a:cs typeface="Utsaah" pitchFamily="34" charset="0"/>
              </a:rPr>
              <a:t>Municipios de San Lorenzo y Eloy Alfaro de Esmeraldas</a:t>
            </a:r>
          </a:p>
          <a:p>
            <a:r>
              <a:rPr lang="es-EC" dirty="0">
                <a:latin typeface="HP Simplified Light" panose="020B0404020204020204" pitchFamily="34" charset="0"/>
                <a:cs typeface="Calibri"/>
              </a:rPr>
              <a:t>▪ </a:t>
            </a:r>
            <a:r>
              <a:rPr lang="es-ES" dirty="0">
                <a:latin typeface="HP Simplified Light" panose="020B0404020204020204" pitchFamily="34" charset="0"/>
                <a:cs typeface="Utsaah" pitchFamily="34" charset="0"/>
              </a:rPr>
              <a:t>Municipio de Tumaco de Colombia</a:t>
            </a:r>
            <a:endParaRPr lang="es-EC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35110" y="4539941"/>
            <a:ext cx="3492046" cy="5638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latin typeface="Agency FB" pitchFamily="34" charset="0"/>
              </a:rPr>
              <a:t>UNIVERSIDADES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535110" y="5198871"/>
            <a:ext cx="3680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HP Simplified Light" panose="020B0404020204020204" pitchFamily="34" charset="0"/>
                <a:cs typeface="Calibri"/>
              </a:rPr>
              <a:t>▪ </a:t>
            </a:r>
            <a:r>
              <a:rPr lang="es-ES" dirty="0">
                <a:latin typeface="HP Simplified Light" panose="020B0404020204020204" pitchFamily="34" charset="0"/>
                <a:cs typeface="Utsaah" pitchFamily="34" charset="0"/>
              </a:rPr>
              <a:t>Universidades Católica y Vargas Torres de Esmeraldas </a:t>
            </a:r>
          </a:p>
          <a:p>
            <a:r>
              <a:rPr lang="es-EC" dirty="0">
                <a:latin typeface="HP Simplified Light" panose="020B0404020204020204" pitchFamily="34" charset="0"/>
                <a:cs typeface="Calibri"/>
              </a:rPr>
              <a:t>▪ </a:t>
            </a:r>
            <a:r>
              <a:rPr lang="es-ES" dirty="0">
                <a:latin typeface="HP Simplified Light" panose="020B0404020204020204" pitchFamily="34" charset="0"/>
                <a:cs typeface="Utsaah" pitchFamily="34" charset="0"/>
              </a:rPr>
              <a:t>Universidades Nacional y de Nariño de Colombia</a:t>
            </a:r>
            <a:endParaRPr lang="es-EC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869565" y="5202657"/>
            <a:ext cx="3680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HP Simplified Light" panose="020B0404020204020204" pitchFamily="34" charset="0"/>
                <a:cs typeface="Calibri"/>
              </a:rPr>
              <a:t>▪ Cámaras de Comercio de Esmeraldas y Tumaco</a:t>
            </a:r>
            <a:endParaRPr lang="es-EC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851905" y="2525010"/>
            <a:ext cx="34920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HP Simplified Light" panose="020B0404020204020204" pitchFamily="34" charset="0"/>
                <a:cs typeface="Utsaah" pitchFamily="34" charset="0"/>
              </a:rPr>
              <a:t>▪ </a:t>
            </a:r>
            <a:r>
              <a:rPr lang="es-ES" dirty="0">
                <a:latin typeface="HP Simplified Light" panose="020B0404020204020204" pitchFamily="34" charset="0"/>
                <a:cs typeface="Utsaah" pitchFamily="34" charset="0"/>
              </a:rPr>
              <a:t>Organizaciones de las comunidades negras e indígenas de Colombia y Ecuador</a:t>
            </a:r>
          </a:p>
          <a:p>
            <a:r>
              <a:rPr lang="es-EC" b="1" dirty="0">
                <a:solidFill>
                  <a:srgbClr val="AD1D27"/>
                </a:solidFill>
                <a:latin typeface="HP Simplified Light" panose="020B0404020204020204" pitchFamily="34" charset="0"/>
                <a:cs typeface="Utsaah" pitchFamily="34" charset="0"/>
              </a:rPr>
              <a:t>▪ </a:t>
            </a:r>
            <a:r>
              <a:rPr lang="es-ES" b="1" dirty="0">
                <a:solidFill>
                  <a:srgbClr val="AD1D27"/>
                </a:solidFill>
                <a:latin typeface="HP Simplified Light" panose="020B0404020204020204" pitchFamily="34" charset="0"/>
                <a:cs typeface="Utsaah" pitchFamily="34" charset="0"/>
              </a:rPr>
              <a:t>ONGD española que trabaja en la frontera sur de Colombia (!)</a:t>
            </a:r>
            <a:endParaRPr lang="es-EC" b="1" dirty="0">
              <a:solidFill>
                <a:srgbClr val="AD1D27"/>
              </a:solidFill>
              <a:latin typeface="HP Simplified Light" panose="020B0404020204020204" pitchFamily="34" charset="0"/>
              <a:cs typeface="Utsaah" pitchFamily="34" charset="0"/>
            </a:endParaRPr>
          </a:p>
        </p:txBody>
      </p:sp>
      <p:sp>
        <p:nvSpPr>
          <p:cNvPr id="13" name="3 Rectángulo"/>
          <p:cNvSpPr/>
          <p:nvPr/>
        </p:nvSpPr>
        <p:spPr>
          <a:xfrm>
            <a:off x="8694458" y="0"/>
            <a:ext cx="198022" cy="620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4" name="4 Rectángulo"/>
          <p:cNvSpPr/>
          <p:nvPr/>
        </p:nvSpPr>
        <p:spPr>
          <a:xfrm>
            <a:off x="12964" y="94900"/>
            <a:ext cx="8532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C" sz="2200" b="1" dirty="0">
                <a:solidFill>
                  <a:schemeClr val="accent5">
                    <a:lumMod val="75000"/>
                  </a:schemeClr>
                </a:solidFill>
                <a:latin typeface="Agency FB" pitchFamily="34" charset="0"/>
                <a:ea typeface="Gulim" pitchFamily="34" charset="-127"/>
                <a:cs typeface="Kalinga" pitchFamily="34" charset="0"/>
              </a:rPr>
              <a:t>Convenio binacional Colombia- Ecuador | Paz y Desarrollo</a:t>
            </a:r>
          </a:p>
        </p:txBody>
      </p:sp>
    </p:spTree>
    <p:extLst>
      <p:ext uri="{BB962C8B-B14F-4D97-AF65-F5344CB8AC3E}">
        <p14:creationId xmlns:p14="http://schemas.microsoft.com/office/powerpoint/2010/main" val="4269900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0" y="989180"/>
            <a:ext cx="2411760" cy="400110"/>
          </a:xfrm>
          <a:prstGeom prst="rect">
            <a:avLst/>
          </a:prstGeom>
          <a:solidFill>
            <a:srgbClr val="AD1D27"/>
          </a:solidFill>
        </p:spPr>
        <p:txBody>
          <a:bodyPr wrap="square" rtlCol="0">
            <a:spAutoFit/>
          </a:bodyPr>
          <a:lstStyle/>
          <a:p>
            <a:r>
              <a:rPr lang="es-EC" sz="2000" dirty="0">
                <a:solidFill>
                  <a:schemeClr val="bg1"/>
                </a:solidFill>
                <a:latin typeface="Agency FB" pitchFamily="34" charset="0"/>
              </a:rPr>
              <a:t>   Temas a trabajar</a:t>
            </a:r>
            <a:endParaRPr lang="es-EC" sz="2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23" name="3 Rectángulo"/>
          <p:cNvSpPr/>
          <p:nvPr/>
        </p:nvSpPr>
        <p:spPr>
          <a:xfrm>
            <a:off x="8694458" y="0"/>
            <a:ext cx="198022" cy="620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9" name="4 Rectángulo"/>
          <p:cNvSpPr/>
          <p:nvPr/>
        </p:nvSpPr>
        <p:spPr>
          <a:xfrm>
            <a:off x="12964" y="94900"/>
            <a:ext cx="8532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C" sz="2200" b="1" dirty="0">
                <a:solidFill>
                  <a:schemeClr val="accent5">
                    <a:lumMod val="75000"/>
                  </a:schemeClr>
                </a:solidFill>
                <a:latin typeface="Agency FB" pitchFamily="34" charset="0"/>
                <a:ea typeface="Gulim" pitchFamily="34" charset="-127"/>
                <a:cs typeface="Kalinga" pitchFamily="34" charset="0"/>
              </a:rPr>
              <a:t>Convenio binacional Colombia- Ecuador | Paz y Desarrollo</a:t>
            </a:r>
          </a:p>
        </p:txBody>
      </p:sp>
      <p:sp>
        <p:nvSpPr>
          <p:cNvPr id="30" name="6 CuadroTexto"/>
          <p:cNvSpPr txBox="1"/>
          <p:nvPr/>
        </p:nvSpPr>
        <p:spPr>
          <a:xfrm>
            <a:off x="323528" y="1808237"/>
            <a:ext cx="7200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Contribuir a la construcción de una paz estable y duradera, la prevención de conflictos y la mejora de la calidad de vida de la población en la frontera Colombia – Ecuador.</a:t>
            </a:r>
          </a:p>
          <a:p>
            <a:pPr algn="just"/>
            <a:endParaRPr lang="es-ES" sz="2000" spc="20" dirty="0">
              <a:latin typeface="HP Simplified Light" panose="020B0404020204020204" pitchFamily="34" charset="0"/>
              <a:cs typeface="Utsaah" pitchFamily="34" charset="0"/>
            </a:endParaRPr>
          </a:p>
          <a:p>
            <a:pPr algn="just"/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• Crecimiento económico: </a:t>
            </a:r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capacidad productiva y de generación de ingresos</a:t>
            </a:r>
          </a:p>
          <a:p>
            <a:pPr algn="just"/>
            <a:endParaRPr lang="es-EC" sz="20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• Igualdad de género: </a:t>
            </a:r>
            <a:r>
              <a:rPr lang="es-EC" sz="2000" dirty="0">
                <a:solidFill>
                  <a:srgbClr val="AD1D27"/>
                </a:solidFill>
                <a:latin typeface="Agency FB" pitchFamily="34" charset="0"/>
              </a:rPr>
              <a:t>participación política de las mujeres; reducción de la violencia de género y fortalecimiento de las políticas públicas de género</a:t>
            </a:r>
          </a:p>
          <a:p>
            <a:pPr algn="just"/>
            <a:endParaRPr lang="es-EC" sz="20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r>
              <a:rPr lang="es-EC" sz="2000" b="1" dirty="0">
                <a:solidFill>
                  <a:srgbClr val="AD1D27"/>
                </a:solidFill>
                <a:latin typeface="Agency FB" pitchFamily="34" charset="0"/>
              </a:rPr>
              <a:t>• Procesos democráticos y DDHH: </a:t>
            </a:r>
            <a:r>
              <a:rPr lang="es-ES" sz="2000" dirty="0">
                <a:solidFill>
                  <a:srgbClr val="AD1D27"/>
                </a:solidFill>
                <a:latin typeface="Agency FB" pitchFamily="34" charset="0"/>
              </a:rPr>
              <a:t>asistencia, atención y reparación integral de las víctimas individuales y colectivas; prevención y gestión de conflictividades sociales; promoción de una cultura de paz y DDHH</a:t>
            </a:r>
            <a:endParaRPr lang="es-EC" sz="20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endParaRPr lang="es-EC" sz="2200" dirty="0">
              <a:solidFill>
                <a:srgbClr val="AD1D27"/>
              </a:solidFill>
              <a:latin typeface="Agency FB" pitchFamily="34" charset="0"/>
            </a:endParaRPr>
          </a:p>
          <a:p>
            <a:pPr algn="ctr"/>
            <a:r>
              <a:rPr lang="es-EC" sz="2400" b="1" dirty="0">
                <a:solidFill>
                  <a:srgbClr val="AD1D27"/>
                </a:solidFill>
                <a:latin typeface="Agency FB" pitchFamily="34" charset="0"/>
              </a:rPr>
              <a:t>La clave es contar con una buena idea y negociarla bien</a:t>
            </a:r>
          </a:p>
          <a:p>
            <a:pPr algn="just"/>
            <a:endParaRPr lang="es-EC" sz="22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endParaRPr lang="es-EC" sz="22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endParaRPr lang="es-EC" sz="2400" spc="20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771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0" y="989180"/>
            <a:ext cx="2411760" cy="400110"/>
          </a:xfrm>
          <a:prstGeom prst="rect">
            <a:avLst/>
          </a:prstGeom>
          <a:solidFill>
            <a:srgbClr val="AD1D27"/>
          </a:solidFill>
        </p:spPr>
        <p:txBody>
          <a:bodyPr wrap="square" rtlCol="0">
            <a:spAutoFit/>
          </a:bodyPr>
          <a:lstStyle/>
          <a:p>
            <a:r>
              <a:rPr lang="es-EC" sz="2000" dirty="0">
                <a:solidFill>
                  <a:schemeClr val="bg1"/>
                </a:solidFill>
                <a:latin typeface="Agency FB" pitchFamily="34" charset="0"/>
              </a:rPr>
              <a:t>   Próximos pasos…</a:t>
            </a:r>
            <a:endParaRPr lang="es-EC" sz="2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23" name="3 Rectángulo"/>
          <p:cNvSpPr/>
          <p:nvPr/>
        </p:nvSpPr>
        <p:spPr>
          <a:xfrm>
            <a:off x="8694458" y="0"/>
            <a:ext cx="198022" cy="620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9" name="4 Rectángulo"/>
          <p:cNvSpPr/>
          <p:nvPr/>
        </p:nvSpPr>
        <p:spPr>
          <a:xfrm>
            <a:off x="12964" y="94900"/>
            <a:ext cx="8532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C" sz="2200" b="1" dirty="0">
                <a:solidFill>
                  <a:schemeClr val="accent5">
                    <a:lumMod val="75000"/>
                  </a:schemeClr>
                </a:solidFill>
                <a:latin typeface="Agency FB" pitchFamily="34" charset="0"/>
                <a:ea typeface="Gulim" pitchFamily="34" charset="-127"/>
                <a:cs typeface="Kalinga" pitchFamily="34" charset="0"/>
              </a:rPr>
              <a:t>Convenio binacional Colombia- Ecuador | Paz y Desarrollo</a:t>
            </a:r>
          </a:p>
        </p:txBody>
      </p:sp>
      <p:sp>
        <p:nvSpPr>
          <p:cNvPr id="30" name="6 CuadroTexto"/>
          <p:cNvSpPr txBox="1"/>
          <p:nvPr/>
        </p:nvSpPr>
        <p:spPr>
          <a:xfrm>
            <a:off x="323528" y="1808237"/>
            <a:ext cx="7200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¿Resulta interesante la propuesta?</a:t>
            </a:r>
          </a:p>
          <a:p>
            <a:pPr algn="just"/>
            <a:endParaRPr lang="es-ES" sz="2000" spc="20" dirty="0">
              <a:latin typeface="HP Simplified Light" panose="020B0404020204020204" pitchFamily="34" charset="0"/>
              <a:cs typeface="Utsaah" pitchFamily="34" charset="0"/>
            </a:endParaRPr>
          </a:p>
          <a:p>
            <a:pPr algn="just"/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¿Con qué recursos contamos? </a:t>
            </a:r>
          </a:p>
          <a:p>
            <a:pPr marL="342900" indent="-342900" algn="just">
              <a:buFontTx/>
              <a:buChar char="-"/>
            </a:pPr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Perfiles de proyectos ya identificados</a:t>
            </a:r>
          </a:p>
          <a:p>
            <a:pPr marL="342900" indent="-342900" algn="just">
              <a:buFontTx/>
              <a:buChar char="-"/>
            </a:pPr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Personal responsable de cada institución para participar en la identificación y definición de la idea del convenio</a:t>
            </a:r>
          </a:p>
          <a:p>
            <a:pPr marL="342900" indent="-342900" algn="just">
              <a:buFontTx/>
              <a:buChar char="-"/>
            </a:pPr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Contactos de otras personas y entidades que sean estratégicas</a:t>
            </a:r>
          </a:p>
          <a:p>
            <a:pPr marL="342900" indent="-342900" algn="just">
              <a:buFontTx/>
              <a:buChar char="-"/>
            </a:pPr>
            <a:endParaRPr lang="es-ES" sz="2000" spc="20" dirty="0">
              <a:latin typeface="HP Simplified Light" panose="020B0404020204020204" pitchFamily="34" charset="0"/>
              <a:cs typeface="Utsaah" pitchFamily="34" charset="0"/>
            </a:endParaRPr>
          </a:p>
          <a:p>
            <a:pPr algn="just"/>
            <a:r>
              <a:rPr lang="es-ES" sz="2000" spc="20" dirty="0">
                <a:latin typeface="HP Simplified Light" panose="020B0404020204020204" pitchFamily="34" charset="0"/>
                <a:cs typeface="Utsaah" pitchFamily="34" charset="0"/>
              </a:rPr>
              <a:t>¿A qué nos comprometemos y qué acordamos?</a:t>
            </a:r>
          </a:p>
          <a:p>
            <a:pPr marL="342900" indent="-342900" algn="just">
              <a:buFontTx/>
              <a:buChar char="-"/>
            </a:pPr>
            <a:endParaRPr lang="es-ES" sz="2000" spc="20" dirty="0">
              <a:latin typeface="HP Simplified Light" panose="020B0404020204020204" pitchFamily="34" charset="0"/>
              <a:cs typeface="Utsaah" pitchFamily="34" charset="0"/>
            </a:endParaRPr>
          </a:p>
          <a:p>
            <a:pPr marL="342900" indent="-342900" algn="just">
              <a:buFontTx/>
              <a:buChar char="-"/>
            </a:pPr>
            <a:endParaRPr lang="es-ES" sz="2000" spc="20" dirty="0">
              <a:latin typeface="HP Simplified Light" panose="020B0404020204020204" pitchFamily="34" charset="0"/>
              <a:cs typeface="Utsaah" pitchFamily="34" charset="0"/>
            </a:endParaRPr>
          </a:p>
          <a:p>
            <a:pPr algn="just"/>
            <a:endParaRPr lang="es-ES" sz="2000" spc="20" dirty="0">
              <a:latin typeface="HP Simplified Light" panose="020B0404020204020204" pitchFamily="34" charset="0"/>
              <a:cs typeface="Utsaah" pitchFamily="34" charset="0"/>
            </a:endParaRPr>
          </a:p>
          <a:p>
            <a:pPr algn="just"/>
            <a:endParaRPr lang="es-EC" sz="22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endParaRPr lang="es-EC" sz="22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endParaRPr lang="es-EC" sz="2200" dirty="0">
              <a:solidFill>
                <a:srgbClr val="AD1D27"/>
              </a:solidFill>
              <a:latin typeface="Agency FB" pitchFamily="34" charset="0"/>
            </a:endParaRPr>
          </a:p>
          <a:p>
            <a:pPr algn="just"/>
            <a:endParaRPr lang="es-EC" sz="2400" spc="20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16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85254"/>
            <a:ext cx="8224179" cy="5472796"/>
          </a:xfrm>
          <a:prstGeom prst="rect">
            <a:avLst/>
          </a:prstGeom>
        </p:spPr>
      </p:pic>
      <p:sp>
        <p:nvSpPr>
          <p:cNvPr id="23" name="3 Rectángulo"/>
          <p:cNvSpPr/>
          <p:nvPr/>
        </p:nvSpPr>
        <p:spPr>
          <a:xfrm>
            <a:off x="8694458" y="0"/>
            <a:ext cx="198022" cy="620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9" name="4 Rectángulo"/>
          <p:cNvSpPr/>
          <p:nvPr/>
        </p:nvSpPr>
        <p:spPr>
          <a:xfrm>
            <a:off x="12964" y="94900"/>
            <a:ext cx="8532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C" sz="2200" b="1" dirty="0">
                <a:solidFill>
                  <a:schemeClr val="accent5">
                    <a:lumMod val="75000"/>
                  </a:schemeClr>
                </a:solidFill>
                <a:latin typeface="Agency FB" pitchFamily="34" charset="0"/>
                <a:ea typeface="Gulim" pitchFamily="34" charset="-127"/>
                <a:cs typeface="Kalinga" pitchFamily="34" charset="0"/>
              </a:rPr>
              <a:t>Convenio binacional Colombia- Ecuador | Paz y Desarrollo</a:t>
            </a:r>
          </a:p>
        </p:txBody>
      </p:sp>
      <p:grpSp>
        <p:nvGrpSpPr>
          <p:cNvPr id="6" name="18 Grupo"/>
          <p:cNvGrpSpPr/>
          <p:nvPr/>
        </p:nvGrpSpPr>
        <p:grpSpPr>
          <a:xfrm>
            <a:off x="7737720" y="1347195"/>
            <a:ext cx="1032435" cy="1100628"/>
            <a:chOff x="7555000" y="1034613"/>
            <a:chExt cx="1032435" cy="1100628"/>
          </a:xfrm>
        </p:grpSpPr>
        <p:sp>
          <p:nvSpPr>
            <p:cNvPr id="7" name="14 Rectángulo"/>
            <p:cNvSpPr/>
            <p:nvPr/>
          </p:nvSpPr>
          <p:spPr>
            <a:xfrm>
              <a:off x="7555000" y="1034613"/>
              <a:ext cx="1032435" cy="1100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pic>
          <p:nvPicPr>
            <p:cNvPr id="8" name="13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4919" y="1178629"/>
              <a:ext cx="812596" cy="812596"/>
            </a:xfrm>
            <a:prstGeom prst="rect">
              <a:avLst/>
            </a:prstGeom>
          </p:spPr>
        </p:pic>
      </p:grpSp>
      <p:sp>
        <p:nvSpPr>
          <p:cNvPr id="3" name="Rectángulo 2"/>
          <p:cNvSpPr/>
          <p:nvPr/>
        </p:nvSpPr>
        <p:spPr>
          <a:xfrm>
            <a:off x="2131361" y="4869160"/>
            <a:ext cx="5040560" cy="1488891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0" name="6 CuadroTexto"/>
          <p:cNvSpPr txBox="1"/>
          <p:nvPr/>
        </p:nvSpPr>
        <p:spPr>
          <a:xfrm>
            <a:off x="1700629" y="4941168"/>
            <a:ext cx="5902025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s-ES" spc="20" dirty="0">
                <a:latin typeface="HP Simplified Light" panose="020B0404020204020204" pitchFamily="34" charset="0"/>
                <a:cs typeface="Utsaah" pitchFamily="34" charset="0"/>
              </a:rPr>
              <a:t>Paz y Desarrollo Ecuador</a:t>
            </a:r>
          </a:p>
          <a:p>
            <a:pPr algn="ctr">
              <a:spcBef>
                <a:spcPts val="300"/>
              </a:spcBef>
            </a:pPr>
            <a:r>
              <a:rPr lang="es-ES" spc="20" dirty="0">
                <a:latin typeface="HP Simplified Light" panose="020B0404020204020204" pitchFamily="34" charset="0"/>
                <a:cs typeface="Utsaah" pitchFamily="34" charset="0"/>
              </a:rPr>
              <a:t>Estíbaliz </a:t>
            </a:r>
            <a:r>
              <a:rPr lang="es-ES" spc="20" dirty="0" err="1">
                <a:latin typeface="HP Simplified Light" panose="020B0404020204020204" pitchFamily="34" charset="0"/>
                <a:cs typeface="Utsaah" pitchFamily="34" charset="0"/>
              </a:rPr>
              <a:t>Táboas</a:t>
            </a:r>
            <a:r>
              <a:rPr lang="es-ES" spc="20" dirty="0">
                <a:latin typeface="HP Simplified Light" panose="020B0404020204020204" pitchFamily="34" charset="0"/>
                <a:cs typeface="Utsaah" pitchFamily="34" charset="0"/>
              </a:rPr>
              <a:t> Pazos</a:t>
            </a:r>
          </a:p>
          <a:p>
            <a:pPr algn="ctr">
              <a:spcBef>
                <a:spcPts val="300"/>
              </a:spcBef>
            </a:pPr>
            <a:r>
              <a:rPr lang="es-ES" spc="20" dirty="0">
                <a:latin typeface="HP Simplified Light" panose="020B0404020204020204" pitchFamily="34" charset="0"/>
                <a:cs typeface="Utsaah" pitchFamily="34" charset="0"/>
              </a:rPr>
              <a:t>estibaliz.taboas@pazydesarrollo.org</a:t>
            </a:r>
          </a:p>
          <a:p>
            <a:pPr algn="ctr">
              <a:spcBef>
                <a:spcPts val="300"/>
              </a:spcBef>
            </a:pPr>
            <a:r>
              <a:rPr lang="es-ES" spc="20" dirty="0">
                <a:latin typeface="HP Simplified Light" panose="020B0404020204020204" pitchFamily="34" charset="0"/>
                <a:cs typeface="Utsaah" pitchFamily="34" charset="0"/>
              </a:rPr>
              <a:t>+593 981578968 </a:t>
            </a:r>
            <a:r>
              <a:rPr lang="es-EC" spc="20" dirty="0">
                <a:latin typeface="HP Simplified Light" panose="020B0404020204020204" pitchFamily="34" charset="0"/>
                <a:cs typeface="Utsaah" pitchFamily="34" charset="0"/>
              </a:rPr>
              <a:t> |  +34 607398410 (WhatsApp)</a:t>
            </a:r>
            <a:endParaRPr lang="es-EC" sz="2400" spc="20" dirty="0">
              <a:latin typeface="HP Simplified Light" panose="020B0404020204020204" pitchFamily="34" charset="0"/>
              <a:cs typeface="Utsaah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40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EE3579-538C-463E-B9AC-43C3BDB33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EC" dirty="0"/>
              <a:t>Compromisos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D21EA5-4957-4C23-B1AD-2A0E4B947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377" y="1077819"/>
            <a:ext cx="8229600" cy="5159493"/>
          </a:xfrm>
        </p:spPr>
        <p:txBody>
          <a:bodyPr>
            <a:normAutofit fontScale="47500" lnSpcReduction="20000"/>
          </a:bodyPr>
          <a:lstStyle/>
          <a:p>
            <a:r>
              <a:rPr lang="es-EC" sz="4200" dirty="0"/>
              <a:t>Lunes 29.01. Envío datos contacto de ACODEA (Carlos Enrique) y Global Humanitaria (Santiago Cortés) a </a:t>
            </a:r>
            <a:r>
              <a:rPr lang="es-EC" sz="4200" dirty="0">
                <a:hlinkClick r:id="rId2"/>
              </a:rPr>
              <a:t>estibaliz.taboas@pazydesarrollo.org</a:t>
            </a:r>
            <a:endParaRPr lang="es-EC" sz="4200" dirty="0"/>
          </a:p>
          <a:p>
            <a:r>
              <a:rPr lang="es-EC" sz="4200" dirty="0"/>
              <a:t>Recopilar y compartir información y análisis sobre ONGD españolas trabajando en Colombia, especialmente frontera pacífico-sur. Fecha límite: 06.02</a:t>
            </a:r>
          </a:p>
          <a:p>
            <a:r>
              <a:rPr lang="es-EC" sz="4200" dirty="0"/>
              <a:t>Planes de desarrollo departamentales (Jairo Meza) y municipales-Tumaco y </a:t>
            </a:r>
            <a:r>
              <a:rPr lang="es-EC" sz="4200" dirty="0" err="1"/>
              <a:t>Ricaute</a:t>
            </a:r>
            <a:r>
              <a:rPr lang="es-EC" sz="4200" dirty="0"/>
              <a:t> (Santiago Cortés). (DNP: revisar página web). Plan etnodesarrollo y Plan binacional de desarrollo (Rodolfo Cano, subdirector de ordenamiento y desarrollo territorial: </a:t>
            </a:r>
            <a:r>
              <a:rPr lang="es-EC" sz="4200" dirty="0">
                <a:hlinkClick r:id="rId3"/>
              </a:rPr>
              <a:t>rcano@dnp.gov.co</a:t>
            </a:r>
            <a:r>
              <a:rPr lang="es-EC" sz="4200" dirty="0"/>
              <a:t>). Lunes 29.01</a:t>
            </a:r>
          </a:p>
          <a:p>
            <a:r>
              <a:rPr lang="es-EC" sz="4200" dirty="0"/>
              <a:t>Información de HIAS, SRJ, ACNUR, Consejo Noruego, OIM, etc. Fecha: 06/02</a:t>
            </a:r>
          </a:p>
          <a:p>
            <a:r>
              <a:rPr lang="es-EC" sz="4200" dirty="0"/>
              <a:t> 15-16-17/02: trabajo en perfil. San Lorenzo.</a:t>
            </a:r>
          </a:p>
          <a:p>
            <a:r>
              <a:rPr lang="es-EC" sz="4200" dirty="0">
                <a:hlinkClick r:id="rId4"/>
              </a:rPr>
              <a:t>adepas.pacifico@gmail.com</a:t>
            </a:r>
            <a:r>
              <a:rPr lang="es-EC" sz="4200" dirty="0"/>
              <a:t>; </a:t>
            </a:r>
            <a:r>
              <a:rPr lang="es-EC" sz="4200" dirty="0">
                <a:hlinkClick r:id="rId5"/>
              </a:rPr>
              <a:t>jairodiaz57@hotmail.com</a:t>
            </a:r>
            <a:r>
              <a:rPr lang="es-EC" sz="4200" dirty="0"/>
              <a:t>; </a:t>
            </a:r>
            <a:r>
              <a:rPr lang="es-EC" sz="4200" dirty="0">
                <a:hlinkClick r:id="rId6"/>
              </a:rPr>
              <a:t>ampudiana1956@gmail.com</a:t>
            </a:r>
            <a:r>
              <a:rPr lang="es-EC" sz="4200" dirty="0"/>
              <a:t>; </a:t>
            </a:r>
            <a:r>
              <a:rPr lang="es-EC" sz="4200" dirty="0">
                <a:hlinkClick r:id="rId7"/>
              </a:rPr>
              <a:t>jairomeza54@gmail.com</a:t>
            </a:r>
            <a:r>
              <a:rPr lang="es-EC" sz="4200" dirty="0"/>
              <a:t>; </a:t>
            </a:r>
            <a:r>
              <a:rPr lang="es-EC" sz="4200" dirty="0">
                <a:hlinkClick r:id="rId8"/>
              </a:rPr>
              <a:t>kattiamoranv@gmail.com</a:t>
            </a:r>
            <a:r>
              <a:rPr lang="es-EC" sz="4200" dirty="0"/>
              <a:t>; </a:t>
            </a:r>
            <a:r>
              <a:rPr lang="es-EC" sz="4200" dirty="0">
                <a:hlinkClick r:id="rId9"/>
              </a:rPr>
              <a:t>ivan_en@yahoo.es</a:t>
            </a:r>
            <a:r>
              <a:rPr lang="es-EC" sz="4200" dirty="0"/>
              <a:t>; </a:t>
            </a:r>
            <a:r>
              <a:rPr lang="es-EC" sz="4200" dirty="0">
                <a:hlinkClick r:id="rId10"/>
              </a:rPr>
              <a:t>npimentel2002@yahoo.es</a:t>
            </a:r>
            <a:r>
              <a:rPr lang="es-EC" sz="4200" dirty="0"/>
              <a:t>;</a:t>
            </a:r>
          </a:p>
          <a:p>
            <a:r>
              <a:rPr lang="es-EC" sz="4200" dirty="0"/>
              <a:t>Consulta opciones para financiar hospedaje y alimentación para identificar el perfil (Nel, </a:t>
            </a:r>
            <a:r>
              <a:rPr lang="es-EC" sz="4200" dirty="0" err="1"/>
              <a:t>PyD</a:t>
            </a:r>
            <a:r>
              <a:rPr lang="es-EC" sz="4200" dirty="0"/>
              <a:t>). </a:t>
            </a:r>
          </a:p>
          <a:p>
            <a:endParaRPr lang="es-EC" sz="2800" dirty="0"/>
          </a:p>
          <a:p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4861867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747</Words>
  <Application>Microsoft Office PowerPoint</Application>
  <PresentationFormat>Presentación en pantalla (4:3)</PresentationFormat>
  <Paragraphs>76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Gulim</vt:lpstr>
      <vt:lpstr>Agency FB</vt:lpstr>
      <vt:lpstr>Arial</vt:lpstr>
      <vt:lpstr>Calibri</vt:lpstr>
      <vt:lpstr>HP Simplified</vt:lpstr>
      <vt:lpstr>HP Simplified Light</vt:lpstr>
      <vt:lpstr>Kalinga</vt:lpstr>
      <vt:lpstr>Utsaah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Compromisos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TECNICO02</dc:creator>
  <cp:lastModifiedBy>OSCAR ALZATE</cp:lastModifiedBy>
  <cp:revision>42</cp:revision>
  <dcterms:created xsi:type="dcterms:W3CDTF">2015-09-24T15:04:13Z</dcterms:created>
  <dcterms:modified xsi:type="dcterms:W3CDTF">2018-01-30T14:41:34Z</dcterms:modified>
</cp:coreProperties>
</file>